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3"/>
  </p:notesMasterIdLst>
  <p:sldIdLst>
    <p:sldId id="261" r:id="rId2"/>
    <p:sldId id="260" r:id="rId3"/>
    <p:sldId id="257" r:id="rId4"/>
    <p:sldId id="265" r:id="rId5"/>
    <p:sldId id="262" r:id="rId6"/>
    <p:sldId id="269" r:id="rId7"/>
    <p:sldId id="267" r:id="rId8"/>
    <p:sldId id="264" r:id="rId9"/>
    <p:sldId id="268" r:id="rId10"/>
    <p:sldId id="266" r:id="rId11"/>
    <p:sldId id="263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38" d="100"/>
          <a:sy n="38" d="100"/>
        </p:scale>
        <p:origin x="-141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234A036-5B41-4BDA-801F-AA982703A257}" type="datetimeFigureOut">
              <a:rPr lang="en-US" smtClean="0"/>
              <a:pPr/>
              <a:t>2/11/2013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604F59-F87E-48B5-8F6F-AAD10CE6A7A1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604F59-F87E-48B5-8F6F-AAD10CE6A7A1}" type="slidenum">
              <a:rPr lang="en-US" smtClean="0"/>
              <a:pPr/>
              <a:t>4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208555-7255-4C7A-8730-974925BA8C71}" type="datetimeFigureOut">
              <a:rPr lang="en-US" smtClean="0"/>
              <a:pPr/>
              <a:t>2/11/2013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Oval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7AEB5597-5418-4696-8DD0-566A9A74E5A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208555-7255-4C7A-8730-974925BA8C71}" type="datetimeFigureOut">
              <a:rPr lang="en-US" smtClean="0"/>
              <a:pPr/>
              <a:t>2/11/2013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7AEB5597-5418-4696-8DD0-566A9A74E5A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Rectangle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208555-7255-4C7A-8730-974925BA8C71}" type="datetimeFigureOut">
              <a:rPr lang="en-US" smtClean="0"/>
              <a:pPr/>
              <a:t>2/11/2013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val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al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7AEB5597-5418-4696-8DD0-566A9A74E5A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DE208555-7255-4C7A-8730-974925BA8C71}" type="datetimeFigureOut">
              <a:rPr lang="en-US" smtClean="0"/>
              <a:pPr/>
              <a:t>2/11/2013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EB5597-5418-4696-8DD0-566A9A74E5A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Content Placeholder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2" name="Content Placeholder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208555-7255-4C7A-8730-974925BA8C71}" type="datetimeFigureOut">
              <a:rPr lang="en-US" smtClean="0"/>
              <a:pPr/>
              <a:t>2/11/2013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Content Placeholder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6" name="Content Placeholder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Oval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val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7AEB5597-5418-4696-8DD0-566A9A74E5A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208555-7255-4C7A-8730-974925BA8C71}" type="datetimeFigureOut">
              <a:rPr lang="en-US" smtClean="0"/>
              <a:pPr/>
              <a:t>2/11/2013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7AEB5597-5418-4696-8DD0-566A9A74E5A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208555-7255-4C7A-8730-974925BA8C71}" type="datetimeFigureOut">
              <a:rPr lang="en-US" smtClean="0"/>
              <a:pPr/>
              <a:t>2/11/2013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7AEB5597-5418-4696-8DD0-566A9A74E5A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Content Placeholder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Oval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al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7AEB5597-5418-4696-8DD0-566A9A74E5A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208555-7255-4C7A-8730-974925BA8C71}" type="datetimeFigureOut">
              <a:rPr lang="en-US" smtClean="0"/>
              <a:pPr/>
              <a:t>2/11/2013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Straight Connector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val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7AEB5597-5418-4696-8DD0-566A9A74E5A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DE208555-7255-4C7A-8730-974925BA8C71}" type="datetimeFigureOut">
              <a:rPr lang="en-US" smtClean="0"/>
              <a:pPr/>
              <a:t>2/11/2013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208555-7255-4C7A-8730-974925BA8C71}" type="datetimeFigureOut">
              <a:rPr lang="en-US" smtClean="0"/>
              <a:pPr/>
              <a:t>2/11/2013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EB5597-5418-4696-8DD0-566A9A74E5A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al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7AEB5597-5418-4696-8DD0-566A9A74E5A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208555-7255-4C7A-8730-974925BA8C71}" type="datetimeFigureOut">
              <a:rPr lang="en-US" smtClean="0"/>
              <a:pPr/>
              <a:t>2/11/2013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DE208555-7255-4C7A-8730-974925BA8C71}" type="datetimeFigureOut">
              <a:rPr lang="en-US" smtClean="0"/>
              <a:pPr/>
              <a:t>2/11/2013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al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7AEB5597-5418-4696-8DD0-566A9A74E5A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42910" y="2886068"/>
            <a:ext cx="7929618" cy="2828948"/>
          </a:xfrm>
        </p:spPr>
        <p:txBody>
          <a:bodyPr>
            <a:normAutofit/>
          </a:bodyPr>
          <a:lstStyle/>
          <a:p>
            <a:r>
              <a:rPr lang="en-US" dirty="0" smtClean="0"/>
              <a:t>PRESENTATIONS ON:-</a:t>
            </a:r>
          </a:p>
          <a:p>
            <a:pPr lvl="2"/>
            <a:r>
              <a:rPr lang="en-US" dirty="0" smtClean="0"/>
              <a:t>2013 NATIONAL BUDGET CASH FLOW MANAGEMENT, DISBURSEMENTS &amp; ROLE OF FINANCIAL AUDITORS TO STATE MINISTERS, GOVERNORS, DEPARTMENTAL HEADS AND PROVINCIAL ADMINISTRATORS</a:t>
            </a:r>
          </a:p>
          <a:p>
            <a:pPr lvl="2"/>
            <a:endParaRPr lang="en-US" dirty="0"/>
          </a:p>
          <a:p>
            <a:pPr lvl="2"/>
            <a:r>
              <a:rPr lang="en-US" dirty="0" smtClean="0"/>
              <a:t>GATEWAY HOTEL	DATE:	4</a:t>
            </a:r>
            <a:r>
              <a:rPr lang="en-US" baseline="30000" dirty="0" smtClean="0"/>
              <a:t>TH</a:t>
            </a:r>
            <a:r>
              <a:rPr lang="en-US" dirty="0" smtClean="0"/>
              <a:t> FEBRUARY 2013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428604"/>
            <a:ext cx="7772400" cy="1470025"/>
          </a:xfrm>
        </p:spPr>
        <p:txBody>
          <a:bodyPr>
            <a:normAutofit/>
          </a:bodyPr>
          <a:lstStyle/>
          <a:p>
            <a:r>
              <a:rPr lang="en-US" b="1" dirty="0" smtClean="0"/>
              <a:t>HON. JAMES MARAPE, MP</a:t>
            </a:r>
            <a:br>
              <a:rPr lang="en-US" b="1" dirty="0" smtClean="0"/>
            </a:br>
            <a:r>
              <a:rPr lang="en-US" b="1" dirty="0" smtClean="0"/>
              <a:t>MINISTER FOR FINANCE</a:t>
            </a:r>
            <a:endParaRPr lang="en-US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 err="1" smtClean="0"/>
              <a:t>GoPNG</a:t>
            </a:r>
            <a:r>
              <a:rPr lang="en-US" sz="3600" b="1" dirty="0" smtClean="0"/>
              <a:t> DEFICIT BUDGET</a:t>
            </a:r>
            <a:endParaRPr lang="en-US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957390"/>
            <a:ext cx="8229600" cy="4257692"/>
          </a:xfrm>
        </p:spPr>
        <p:txBody>
          <a:bodyPr>
            <a:normAutofit fontScale="92500" lnSpcReduction="10000"/>
          </a:bodyPr>
          <a:lstStyle/>
          <a:p>
            <a:r>
              <a:rPr lang="en-US" dirty="0" smtClean="0"/>
              <a:t>PROVINCIAL AND RURAL DEVEPMT K1.5B</a:t>
            </a:r>
          </a:p>
          <a:p>
            <a:endParaRPr lang="en-US" dirty="0" smtClean="0"/>
          </a:p>
          <a:p>
            <a:r>
              <a:rPr lang="en-US" dirty="0" smtClean="0"/>
              <a:t>2013 NATIONAL BUDGET A DEFICIT OF K2.6B</a:t>
            </a:r>
          </a:p>
          <a:p>
            <a:pPr marL="971550" lvl="1" indent="-514350">
              <a:buNone/>
            </a:pPr>
            <a:endParaRPr lang="en-US" dirty="0" smtClean="0"/>
          </a:p>
          <a:p>
            <a:pPr marL="971550" lvl="1" indent="-514350">
              <a:buNone/>
            </a:pPr>
            <a:r>
              <a:rPr lang="en-US" b="1" dirty="0" smtClean="0"/>
              <a:t>FUND RAISING</a:t>
            </a:r>
          </a:p>
          <a:p>
            <a:pPr marL="971550" lvl="1" indent="-514350">
              <a:buNone/>
            </a:pPr>
            <a:r>
              <a:rPr lang="en-US" b="1" dirty="0" smtClean="0"/>
              <a:t>1.	Domestic  Market	k1.6b</a:t>
            </a:r>
          </a:p>
          <a:p>
            <a:pPr marL="971550" lvl="1" indent="-514350">
              <a:buNone/>
            </a:pPr>
            <a:r>
              <a:rPr lang="en-US" b="1" dirty="0" smtClean="0"/>
              <a:t>2.	Off shore  Market	k1.0b</a:t>
            </a:r>
          </a:p>
          <a:p>
            <a:pPr marL="971550" lvl="1" indent="-514350">
              <a:buNone/>
            </a:pPr>
            <a:endParaRPr lang="en-US" dirty="0" smtClean="0"/>
          </a:p>
          <a:p>
            <a:r>
              <a:rPr lang="en-US" dirty="0" smtClean="0"/>
              <a:t>RECURRENT AND OTHER DEVPMT K 8.9B</a:t>
            </a:r>
          </a:p>
          <a:p>
            <a:endParaRPr lang="en-US" dirty="0" smtClean="0"/>
          </a:p>
          <a:p>
            <a:r>
              <a:rPr lang="en-US" b="1" dirty="0" err="1" smtClean="0"/>
              <a:t>GoPNG</a:t>
            </a:r>
            <a:r>
              <a:rPr lang="en-US" b="1" dirty="0" smtClean="0"/>
              <a:t> TOTAL BUDGET K13.0 BILLION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pPr lvl="1"/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4290"/>
            <a:ext cx="8229600" cy="642934"/>
          </a:xfrm>
        </p:spPr>
        <p:txBody>
          <a:bodyPr>
            <a:normAutofit/>
          </a:bodyPr>
          <a:lstStyle/>
          <a:p>
            <a:r>
              <a:rPr lang="en-US" sz="3000" b="1" dirty="0" smtClean="0"/>
              <a:t>DISBURSEMENTS OF PUBLIC FUNDS</a:t>
            </a:r>
            <a:endParaRPr lang="en-US" sz="3000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42844" y="1857364"/>
            <a:ext cx="8858312" cy="5143536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sz="1800" b="1" dirty="0" smtClean="0"/>
              <a:t>SYSTEM AND PROCEDURES</a:t>
            </a:r>
          </a:p>
          <a:p>
            <a:pPr>
              <a:buNone/>
            </a:pPr>
            <a:endParaRPr lang="en-US" sz="1800" dirty="0" smtClean="0"/>
          </a:p>
          <a:p>
            <a:pPr marL="914400" lvl="1" indent="-514350">
              <a:buNone/>
            </a:pPr>
            <a:r>
              <a:rPr lang="en-US" sz="1600" b="1" dirty="0" smtClean="0"/>
              <a:t>1.</a:t>
            </a:r>
            <a:r>
              <a:rPr lang="en-US" sz="1600" dirty="0" smtClean="0"/>
              <a:t>  </a:t>
            </a:r>
            <a:r>
              <a:rPr lang="en-US" sz="1600" b="1" dirty="0" smtClean="0"/>
              <a:t>VISION 2050, NSP, MTDS</a:t>
            </a:r>
          </a:p>
          <a:p>
            <a:pPr marL="914400" lvl="1" indent="-514350">
              <a:buNone/>
            </a:pPr>
            <a:endParaRPr lang="en-US" sz="1600" b="1" dirty="0" smtClean="0"/>
          </a:p>
          <a:p>
            <a:pPr marL="914400" lvl="1" indent="-514350">
              <a:buNone/>
            </a:pPr>
            <a:r>
              <a:rPr lang="en-US" sz="1600" b="1" dirty="0" smtClean="0"/>
              <a:t>2.  AGENCY CORPORATE PLANS</a:t>
            </a:r>
          </a:p>
          <a:p>
            <a:pPr marL="914400" lvl="1" indent="-514350">
              <a:buFont typeface="+mj-lt"/>
              <a:buAutoNum type="arabicPeriod"/>
            </a:pPr>
            <a:endParaRPr lang="en-US" sz="1600" b="1" dirty="0" smtClean="0"/>
          </a:p>
          <a:p>
            <a:pPr marL="914400" lvl="1" indent="-514350">
              <a:buNone/>
            </a:pPr>
            <a:r>
              <a:rPr lang="en-US" sz="1600" b="1" dirty="0" smtClean="0"/>
              <a:t>3.  SUBMISSION OF ANNUAL MANAGEMENT PLAN WITH CASH FLOW STMT </a:t>
            </a:r>
          </a:p>
          <a:p>
            <a:pPr marL="914400" lvl="1" indent="-514350">
              <a:buFont typeface="+mj-lt"/>
              <a:buAutoNum type="arabicPeriod"/>
            </a:pPr>
            <a:endParaRPr lang="en-US" sz="1600" b="1" dirty="0" smtClean="0"/>
          </a:p>
          <a:p>
            <a:pPr marL="914400" lvl="1" indent="-514350">
              <a:buNone/>
            </a:pPr>
            <a:r>
              <a:rPr lang="en-US" sz="1600" b="1" dirty="0" smtClean="0"/>
              <a:t>4.  PUBLIC DEBTS COMMITTEE [PDC] ASSESS CASH LIQUIDITY POSITION</a:t>
            </a:r>
          </a:p>
          <a:p>
            <a:pPr marL="914400" lvl="1" indent="-514350">
              <a:buFont typeface="+mj-lt"/>
              <a:buAutoNum type="arabicPeriod"/>
            </a:pPr>
            <a:endParaRPr lang="en-US" sz="1600" b="1" dirty="0" smtClean="0"/>
          </a:p>
          <a:p>
            <a:pPr marL="914400" lvl="1" indent="-514350">
              <a:buNone/>
            </a:pPr>
            <a:r>
              <a:rPr lang="en-US" sz="1600" b="1" dirty="0" smtClean="0"/>
              <a:t>5.  RELEASE OF WARRANTS BY TREASURY</a:t>
            </a:r>
          </a:p>
          <a:p>
            <a:pPr marL="914400" lvl="1" indent="-514350">
              <a:buFont typeface="+mj-lt"/>
              <a:buAutoNum type="arabicPeriod"/>
            </a:pPr>
            <a:endParaRPr lang="en-US" sz="1600" b="1" dirty="0" smtClean="0"/>
          </a:p>
          <a:p>
            <a:pPr marL="914400" lvl="1" indent="-514350">
              <a:buNone/>
            </a:pPr>
            <a:r>
              <a:rPr lang="en-US" sz="1500" b="1" dirty="0" smtClean="0"/>
              <a:t>6.  FINANCE REMIT CASH TO AGENCIES, PROV. &amp; LOCAL LEVEL GOVERNMENTS</a:t>
            </a:r>
          </a:p>
          <a:p>
            <a:pPr marL="914400" lvl="1" indent="-514350">
              <a:buFont typeface="+mj-lt"/>
              <a:buAutoNum type="arabicPeriod"/>
            </a:pPr>
            <a:endParaRPr lang="en-US" sz="18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42844" y="1785926"/>
            <a:ext cx="8858312" cy="2902084"/>
          </a:xfrm>
        </p:spPr>
        <p:txBody>
          <a:bodyPr>
            <a:noAutofit/>
          </a:bodyPr>
          <a:lstStyle/>
          <a:p>
            <a:pPr marL="914400" lvl="1" indent="-514350">
              <a:buNone/>
            </a:pPr>
            <a:r>
              <a:rPr lang="en-US" sz="1500" b="1" dirty="0" smtClean="0"/>
              <a:t>7.   FUND ACCOUNTING THRU PGAS SYSTEM BY AGENCIES</a:t>
            </a:r>
          </a:p>
          <a:p>
            <a:pPr marL="914400" lvl="1" indent="-514350">
              <a:buAutoNum type="arabicPeriod" startAt="7"/>
            </a:pPr>
            <a:endParaRPr lang="en-US" sz="1500" b="1" dirty="0" smtClean="0"/>
          </a:p>
          <a:p>
            <a:pPr marL="914400" lvl="1" indent="-514350">
              <a:buNone/>
            </a:pPr>
            <a:r>
              <a:rPr lang="en-US" sz="1500" b="1" dirty="0" smtClean="0"/>
              <a:t>8.  FINANCE SHALL ISSUE CHART OF ACCOUNTS FOR PSIP, DSIP, &amp; LLGSIP</a:t>
            </a:r>
          </a:p>
          <a:p>
            <a:pPr marL="914400" lvl="1" indent="-514350">
              <a:buFont typeface="+mj-lt"/>
              <a:buAutoNum type="arabicPeriod"/>
            </a:pPr>
            <a:endParaRPr lang="en-US" sz="1500" b="1" dirty="0" smtClean="0"/>
          </a:p>
          <a:p>
            <a:pPr marL="914400" lvl="1" indent="-514350">
              <a:buNone/>
            </a:pPr>
            <a:r>
              <a:rPr lang="en-US" sz="1500" b="1" dirty="0" smtClean="0"/>
              <a:t>9.   ACTIVITY REPORTING SUBMISSION BY DEPT’AL HEADS TO CACC</a:t>
            </a:r>
          </a:p>
          <a:p>
            <a:pPr marL="914400" lvl="1" indent="-514350">
              <a:buFont typeface="+mj-lt"/>
              <a:buAutoNum type="arabicPeriod"/>
            </a:pPr>
            <a:endParaRPr lang="en-US" sz="1500" b="1" dirty="0" smtClean="0"/>
          </a:p>
          <a:p>
            <a:pPr marL="914400" lvl="1" indent="-514350">
              <a:buNone/>
            </a:pPr>
            <a:r>
              <a:rPr lang="en-US" sz="1500" b="1" dirty="0" smtClean="0"/>
              <a:t>10. JOINT MONITORING AND INSPECTIONS BY PLANNING, DIRD AND FINANCE</a:t>
            </a:r>
          </a:p>
          <a:p>
            <a:pPr marL="914400" lvl="1" indent="-514350">
              <a:buFont typeface="+mj-lt"/>
              <a:buAutoNum type="arabicPeriod"/>
            </a:pPr>
            <a:endParaRPr lang="en-US" sz="1500" b="1" dirty="0" smtClean="0"/>
          </a:p>
          <a:p>
            <a:pPr marL="914400" lvl="1" indent="-514350">
              <a:buNone/>
            </a:pPr>
            <a:r>
              <a:rPr lang="en-US" sz="1500" b="1" dirty="0" smtClean="0"/>
              <a:t>11.  COMPLIANCE, NON COMPLIANCE AND PUNITIVE MEASURES.</a:t>
            </a:r>
          </a:p>
          <a:p>
            <a:endParaRPr lang="en-US" sz="1500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3000" b="1" dirty="0" smtClean="0"/>
              <a:t>DISBURSEMENTS OF PUBLIC FUNDS [Cont]</a:t>
            </a:r>
            <a:endParaRPr lang="en-US" sz="3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169718"/>
            <a:ext cx="8534400" cy="758952"/>
          </a:xfrm>
        </p:spPr>
        <p:txBody>
          <a:bodyPr>
            <a:noAutofit/>
          </a:bodyPr>
          <a:lstStyle/>
          <a:p>
            <a:r>
              <a:rPr lang="en-US" sz="2800" b="1" dirty="0" smtClean="0"/>
              <a:t>PROCUMENT THRESHOLD AMENDMENTS</a:t>
            </a:r>
            <a:endParaRPr lang="en-US" sz="2800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571612"/>
            <a:ext cx="8229600" cy="4829196"/>
          </a:xfrm>
        </p:spPr>
        <p:txBody>
          <a:bodyPr>
            <a:noAutofit/>
          </a:bodyPr>
          <a:lstStyle/>
          <a:p>
            <a:pPr marL="514350" indent="-514350">
              <a:buNone/>
            </a:pPr>
            <a:r>
              <a:rPr lang="en-US" sz="1800" b="1" dirty="0" smtClean="0"/>
              <a:t>1. DISTRICTS AND LOCAL LEVEL GOVERNMENTS</a:t>
            </a:r>
          </a:p>
          <a:p>
            <a:pPr marL="514350" indent="-514350">
              <a:buAutoNum type="arabicPeriod"/>
            </a:pPr>
            <a:endParaRPr lang="en-US" sz="1800" dirty="0" smtClean="0"/>
          </a:p>
          <a:p>
            <a:pPr marL="914400" lvl="1" indent="-514350">
              <a:buFont typeface="Wingdings" pitchFamily="2" charset="2"/>
              <a:buChar char="Ø"/>
            </a:pPr>
            <a:r>
              <a:rPr lang="en-US" sz="1600" b="1" dirty="0" smtClean="0"/>
              <a:t>JDP &amp; BPC :  K300, 000 –K500, 000</a:t>
            </a:r>
          </a:p>
          <a:p>
            <a:pPr marL="514350" indent="-514350">
              <a:buNone/>
            </a:pPr>
            <a:endParaRPr lang="en-US" sz="1800" dirty="0" smtClean="0"/>
          </a:p>
          <a:p>
            <a:pPr marL="514350" indent="-514350">
              <a:buNone/>
            </a:pPr>
            <a:r>
              <a:rPr lang="en-US" sz="1800" dirty="0" smtClean="0"/>
              <a:t>2. </a:t>
            </a:r>
            <a:r>
              <a:rPr lang="en-US" sz="1800" b="1" dirty="0" smtClean="0"/>
              <a:t>PROVINCIAL GOVERMENTS</a:t>
            </a:r>
          </a:p>
          <a:p>
            <a:pPr marL="514350" indent="-514350">
              <a:buNone/>
            </a:pPr>
            <a:endParaRPr lang="en-US" sz="1800" dirty="0" smtClean="0"/>
          </a:p>
          <a:p>
            <a:pPr marL="914400" lvl="1" indent="-514350">
              <a:buFont typeface="Wingdings" pitchFamily="2" charset="2"/>
              <a:buChar char="Ø"/>
            </a:pPr>
            <a:r>
              <a:rPr lang="en-US" sz="1600" b="1" dirty="0" smtClean="0"/>
              <a:t>PSTB :	K3.0M – K5.0M</a:t>
            </a:r>
          </a:p>
          <a:p>
            <a:pPr marL="514350" indent="-514350">
              <a:buNone/>
            </a:pPr>
            <a:endParaRPr lang="en-US" sz="1800" dirty="0" smtClean="0"/>
          </a:p>
          <a:p>
            <a:pPr marL="514350" indent="-514350">
              <a:buNone/>
            </a:pPr>
            <a:r>
              <a:rPr lang="en-US" sz="1800" dirty="0" smtClean="0"/>
              <a:t>3. </a:t>
            </a:r>
            <a:r>
              <a:rPr lang="en-US" sz="1800" b="1" dirty="0" smtClean="0"/>
              <a:t>NATIONAL GOVERNMENT</a:t>
            </a:r>
          </a:p>
          <a:p>
            <a:pPr marL="514350" indent="-514350">
              <a:buNone/>
            </a:pPr>
            <a:endParaRPr lang="en-US" sz="1800" dirty="0" smtClean="0"/>
          </a:p>
          <a:p>
            <a:pPr marL="914400" lvl="1" indent="-514350">
              <a:buFont typeface="Wingdings" pitchFamily="2" charset="2"/>
              <a:buChar char="Ø"/>
            </a:pPr>
            <a:r>
              <a:rPr lang="en-US" sz="1600" b="1" dirty="0" smtClean="0"/>
              <a:t>CSTB:	K10.0M</a:t>
            </a:r>
          </a:p>
          <a:p>
            <a:pPr marL="514350" indent="-514350">
              <a:buNone/>
            </a:pPr>
            <a:endParaRPr lang="en-US" sz="1800" dirty="0" smtClean="0"/>
          </a:p>
          <a:p>
            <a:pPr marL="514350" indent="-514350">
              <a:buNone/>
            </a:pPr>
            <a:r>
              <a:rPr lang="en-US" sz="1800" dirty="0" smtClean="0"/>
              <a:t>4. </a:t>
            </a:r>
            <a:r>
              <a:rPr lang="en-US" sz="1800" b="1" dirty="0" smtClean="0"/>
              <a:t>NATIONAL EXECUTIVE COUNCIL</a:t>
            </a:r>
          </a:p>
          <a:p>
            <a:pPr marL="514350" indent="-514350">
              <a:buNone/>
            </a:pPr>
            <a:endParaRPr lang="en-US" sz="1800" dirty="0" smtClean="0"/>
          </a:p>
          <a:p>
            <a:pPr marL="914400" lvl="1" indent="-514350">
              <a:buFont typeface="Wingdings" pitchFamily="2" charset="2"/>
              <a:buChar char="Ø"/>
            </a:pPr>
            <a:r>
              <a:rPr lang="en-US" sz="1600" b="1" dirty="0" smtClean="0"/>
              <a:t>K10.0M AND ABOVE</a:t>
            </a:r>
            <a:endParaRPr lang="en-US" sz="1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406" y="357166"/>
            <a:ext cx="8929718" cy="631844"/>
          </a:xfrm>
        </p:spPr>
        <p:txBody>
          <a:bodyPr>
            <a:normAutofit/>
          </a:bodyPr>
          <a:lstStyle/>
          <a:p>
            <a:r>
              <a:rPr lang="en-US" sz="2800" b="1" dirty="0" smtClean="0"/>
              <a:t>COMPLIANCE ON USE OF  PUBLIC FUNDS</a:t>
            </a:r>
            <a:endParaRPr lang="en-US" sz="2800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285720" y="1643050"/>
            <a:ext cx="8543956" cy="4714908"/>
          </a:xfrm>
        </p:spPr>
        <p:txBody>
          <a:bodyPr>
            <a:normAutofit fontScale="85000" lnSpcReduction="10000"/>
          </a:bodyPr>
          <a:lstStyle/>
          <a:p>
            <a:pPr marL="914400" lvl="2" indent="-514350">
              <a:buNone/>
            </a:pPr>
            <a:r>
              <a:rPr lang="en-US" b="1" dirty="0" smtClean="0"/>
              <a:t>1.</a:t>
            </a:r>
            <a:r>
              <a:rPr lang="en-US" b="1" dirty="0" smtClean="0">
                <a:solidFill>
                  <a:srgbClr val="FF0000"/>
                </a:solidFill>
              </a:rPr>
              <a:t>	PF[M]A SECTION 3  </a:t>
            </a:r>
            <a:r>
              <a:rPr lang="en-US" b="1" dirty="0" smtClean="0"/>
              <a:t>– MINISTER’S OVER ARCHING POWERS</a:t>
            </a:r>
          </a:p>
          <a:p>
            <a:pPr marL="914400" lvl="2" indent="-514350">
              <a:buAutoNum type="arabicPeriod"/>
            </a:pPr>
            <a:endParaRPr lang="en-US" b="1" dirty="0" smtClean="0"/>
          </a:p>
          <a:p>
            <a:pPr marL="1463040" lvl="4" indent="-514350">
              <a:buFont typeface="+mj-lt"/>
              <a:buAutoNum type="romanLcPeriod"/>
            </a:pPr>
            <a:r>
              <a:rPr lang="en-US" sz="1500" b="1" dirty="0" smtClean="0"/>
              <a:t>SUPERVISION OF THE FINANCES OF THE STATE</a:t>
            </a:r>
          </a:p>
          <a:p>
            <a:pPr marL="1463040" lvl="4" indent="-514350">
              <a:buFont typeface="+mj-lt"/>
              <a:buAutoNum type="romanLcPeriod"/>
            </a:pPr>
            <a:r>
              <a:rPr lang="en-US" sz="1500" b="1" dirty="0" smtClean="0"/>
              <a:t>SUPERVISION OF FINANCES OF PUBLIC BODIES</a:t>
            </a:r>
          </a:p>
          <a:p>
            <a:pPr marL="1463040" lvl="4" indent="-514350">
              <a:buFont typeface="+mj-lt"/>
              <a:buAutoNum type="romanLcPeriod"/>
            </a:pPr>
            <a:r>
              <a:rPr lang="en-US" sz="1500" b="1" dirty="0" smtClean="0"/>
              <a:t>BUDGET IMPLEMENTATION RESPONSIBILITY ON BEHALF OF GOVERNMENT</a:t>
            </a:r>
          </a:p>
          <a:p>
            <a:pPr marL="914400" lvl="2" indent="-514350">
              <a:buFont typeface="Wingdings" pitchFamily="2" charset="2"/>
              <a:buChar char="§"/>
            </a:pPr>
            <a:endParaRPr lang="en-US" sz="1600" b="1" dirty="0" smtClean="0"/>
          </a:p>
          <a:p>
            <a:pPr marL="914400" lvl="2" indent="-514350">
              <a:buNone/>
            </a:pPr>
            <a:r>
              <a:rPr lang="en-US" b="1" dirty="0" smtClean="0"/>
              <a:t>2.</a:t>
            </a:r>
            <a:r>
              <a:rPr lang="en-US" b="1" dirty="0" smtClean="0">
                <a:solidFill>
                  <a:srgbClr val="FF0000"/>
                </a:solidFill>
              </a:rPr>
              <a:t>	PF[M]A SECTION 6 </a:t>
            </a:r>
            <a:r>
              <a:rPr lang="en-US" dirty="0" smtClean="0"/>
              <a:t>:-</a:t>
            </a:r>
            <a:r>
              <a:rPr lang="en-US" b="1" dirty="0" smtClean="0"/>
              <a:t>COMPLIANCE WITH LEGAL REQUIREMENTS 		       OF PFMA.</a:t>
            </a:r>
          </a:p>
          <a:p>
            <a:pPr marL="914400" lvl="2" indent="-514350">
              <a:buAutoNum type="arabicPeriod" startAt="2"/>
            </a:pPr>
            <a:endParaRPr lang="en-US" b="1" dirty="0" smtClean="0"/>
          </a:p>
          <a:p>
            <a:pPr marL="1463040" lvl="4" indent="-514350">
              <a:buFont typeface="+mj-lt"/>
              <a:buAutoNum type="romanLcPeriod"/>
            </a:pPr>
            <a:r>
              <a:rPr lang="en-US" sz="1500" b="1" dirty="0" smtClean="0"/>
              <a:t>ALL ACCOUNTABLEOFFICERS ARE REQUIRED TO COMPLY WITH REQUIREMENTS FOR FINANCIAL CONTROL UNDER THE ACT .</a:t>
            </a:r>
          </a:p>
          <a:p>
            <a:pPr marL="914400" lvl="2" indent="-514350">
              <a:buFont typeface="+mj-lt"/>
              <a:buAutoNum type="arabicPeriod"/>
            </a:pPr>
            <a:endParaRPr lang="en-US" dirty="0" smtClean="0"/>
          </a:p>
          <a:p>
            <a:pPr marL="914400" lvl="2" indent="-514350">
              <a:buNone/>
            </a:pPr>
            <a:r>
              <a:rPr lang="en-US" b="1" dirty="0" smtClean="0"/>
              <a:t>3.</a:t>
            </a:r>
            <a:r>
              <a:rPr lang="en-US" b="1" dirty="0" smtClean="0">
                <a:solidFill>
                  <a:srgbClr val="FF0000"/>
                </a:solidFill>
              </a:rPr>
              <a:t>	FINANCE INSTRUCTION No.1/2013 </a:t>
            </a:r>
            <a:r>
              <a:rPr lang="en-US" dirty="0" smtClean="0"/>
              <a:t>:-</a:t>
            </a:r>
            <a:r>
              <a:rPr lang="en-US" b="1" dirty="0" smtClean="0"/>
              <a:t>COMPLIANCE TO PSIP, DSIP &amp; LLGSIP GUIDE LINES &amp; FINANCE INSTRUCTIONS.</a:t>
            </a:r>
          </a:p>
          <a:p>
            <a:pPr marL="914400" lvl="2" indent="-514350">
              <a:buFont typeface="+mj-lt"/>
              <a:buAutoNum type="arabicPeriod"/>
            </a:pPr>
            <a:endParaRPr lang="en-US" dirty="0" smtClean="0"/>
          </a:p>
          <a:p>
            <a:pPr marL="914400" lvl="2" indent="-514350">
              <a:buNone/>
            </a:pPr>
            <a:r>
              <a:rPr lang="en-US" b="1" dirty="0" smtClean="0"/>
              <a:t>4.	REMAIN CONSISTENT  WITH AGENCY CORPORATE PLAN, ANNUAL ACTIVITY PLAN, CASH FLOW STATEMENT, DISBURSEMENTS AND REPORTING REQUIREMENS.</a:t>
            </a:r>
          </a:p>
          <a:p>
            <a:pPr marL="914400" lvl="2" indent="-514350">
              <a:buNone/>
            </a:pPr>
            <a:endParaRPr lang="en-US" dirty="0" smtClean="0"/>
          </a:p>
          <a:p>
            <a:pPr marL="914400" lvl="2" indent="-514350">
              <a:buFont typeface="+mj-lt"/>
              <a:buAutoNum type="arabicPeriod"/>
            </a:pPr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FINANCE INSTRUCTION NO. 01/2013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902348"/>
          </a:xfrm>
        </p:spPr>
        <p:txBody>
          <a:bodyPr>
            <a:normAutofit fontScale="92500" lnSpcReduction="10000"/>
          </a:bodyPr>
          <a:lstStyle/>
          <a:p>
            <a:pPr marL="514350" indent="-514350">
              <a:buNone/>
            </a:pPr>
            <a:r>
              <a:rPr lang="en-US" sz="1700" b="1" dirty="0" smtClean="0"/>
              <a:t>CONTENTS </a:t>
            </a:r>
            <a:r>
              <a:rPr lang="en-US" sz="1700" dirty="0" smtClean="0"/>
              <a:t>:-</a:t>
            </a:r>
          </a:p>
          <a:p>
            <a:pPr marL="514350" indent="-514350">
              <a:buNone/>
            </a:pPr>
            <a:endParaRPr lang="en-US" sz="2300" dirty="0" smtClean="0"/>
          </a:p>
          <a:p>
            <a:pPr marL="1062990" lvl="2" indent="-514350">
              <a:buFont typeface="+mj-lt"/>
              <a:buAutoNum type="arabicPeriod"/>
            </a:pPr>
            <a:r>
              <a:rPr lang="en-US" sz="1300" b="1" dirty="0" smtClean="0"/>
              <a:t>PROCUMENT PROCESSES</a:t>
            </a:r>
          </a:p>
          <a:p>
            <a:pPr marL="1062990" lvl="2" indent="-514350">
              <a:buFont typeface="+mj-lt"/>
              <a:buAutoNum type="arabicPeriod"/>
            </a:pPr>
            <a:endParaRPr lang="en-US" sz="1300" b="1" dirty="0" smtClean="0"/>
          </a:p>
          <a:p>
            <a:pPr marL="1062990" lvl="2" indent="-514350">
              <a:buFont typeface="+mj-lt"/>
              <a:buAutoNum type="arabicPeriod"/>
            </a:pPr>
            <a:r>
              <a:rPr lang="en-US" sz="1300" b="1" dirty="0" smtClean="0"/>
              <a:t>TECHNICAL EVALUATION [TEC] FOR AWARDING OF CONTRACTS</a:t>
            </a:r>
          </a:p>
          <a:p>
            <a:pPr marL="1062990" lvl="2" indent="-514350">
              <a:buFont typeface="+mj-lt"/>
              <a:buAutoNum type="arabicPeriod"/>
            </a:pPr>
            <a:endParaRPr lang="en-US" sz="1300" b="1" dirty="0" smtClean="0"/>
          </a:p>
          <a:p>
            <a:pPr marL="1062990" lvl="2" indent="-514350">
              <a:buFont typeface="+mj-lt"/>
              <a:buAutoNum type="arabicPeriod"/>
            </a:pPr>
            <a:r>
              <a:rPr lang="en-US" sz="1300" b="1" dirty="0" smtClean="0"/>
              <a:t>RELEASE OF PSIP, DSIP &amp; LLGSIP FUNDS TO PROVINCES AND DISTRICTS</a:t>
            </a:r>
          </a:p>
          <a:p>
            <a:pPr marL="1062990" lvl="2" indent="-514350">
              <a:buFont typeface="+mj-lt"/>
              <a:buAutoNum type="arabicPeriod"/>
            </a:pPr>
            <a:endParaRPr lang="en-US" sz="1300" b="1" dirty="0" smtClean="0"/>
          </a:p>
          <a:p>
            <a:pPr marL="1062990" lvl="2" indent="-514350">
              <a:buFont typeface="+mj-lt"/>
              <a:buAutoNum type="arabicPeriod"/>
            </a:pPr>
            <a:r>
              <a:rPr lang="en-US" sz="1300" b="1" dirty="0" smtClean="0"/>
              <a:t>PAYMENT PROCEDURES ON ACCOUNTS PAYABLES</a:t>
            </a:r>
          </a:p>
          <a:p>
            <a:pPr marL="1062990" lvl="2" indent="-514350">
              <a:buFont typeface="+mj-lt"/>
              <a:buAutoNum type="arabicPeriod"/>
            </a:pPr>
            <a:endParaRPr lang="en-US" sz="1300" b="1" dirty="0" smtClean="0"/>
          </a:p>
          <a:p>
            <a:pPr marL="1062990" lvl="2" indent="-514350">
              <a:buFont typeface="+mj-lt"/>
              <a:buAutoNum type="arabicPeriod"/>
            </a:pPr>
            <a:r>
              <a:rPr lang="en-US" sz="1300" b="1" dirty="0" smtClean="0"/>
              <a:t>PROJECT MANAGEMENT FOR JPP&amp;BPC AND JDP&amp;BPC</a:t>
            </a:r>
          </a:p>
          <a:p>
            <a:pPr marL="1062990" lvl="2" indent="-514350">
              <a:buFont typeface="+mj-lt"/>
              <a:buAutoNum type="arabicPeriod"/>
            </a:pPr>
            <a:endParaRPr lang="en-US" sz="1300" b="1" dirty="0" smtClean="0"/>
          </a:p>
          <a:p>
            <a:pPr marL="1062990" lvl="2" indent="-514350">
              <a:buFont typeface="+mj-lt"/>
              <a:buAutoNum type="arabicPeriod"/>
            </a:pPr>
            <a:r>
              <a:rPr lang="en-US" sz="1300" b="1" dirty="0" smtClean="0"/>
              <a:t>CHART OF ACCOUNTS FOR PSIP, DSIP, LLGSIP</a:t>
            </a:r>
          </a:p>
          <a:p>
            <a:pPr marL="1062990" lvl="2" indent="-514350">
              <a:buFont typeface="+mj-lt"/>
              <a:buAutoNum type="arabicPeriod"/>
            </a:pPr>
            <a:endParaRPr lang="en-US" sz="1300" b="1" dirty="0" smtClean="0"/>
          </a:p>
          <a:p>
            <a:pPr marL="1062990" lvl="2" indent="-514350">
              <a:buFont typeface="+mj-lt"/>
              <a:buAutoNum type="arabicPeriod"/>
            </a:pPr>
            <a:r>
              <a:rPr lang="en-US" sz="1300" b="1" dirty="0" smtClean="0"/>
              <a:t>MONTHLY BANK RECONCILIATION REPORT</a:t>
            </a:r>
          </a:p>
          <a:p>
            <a:pPr marL="1062990" lvl="2" indent="-514350">
              <a:buFont typeface="+mj-lt"/>
              <a:buAutoNum type="arabicPeriod"/>
            </a:pPr>
            <a:endParaRPr lang="en-US" sz="1300" b="1" dirty="0" smtClean="0"/>
          </a:p>
          <a:p>
            <a:pPr marL="1062990" lvl="2" indent="-514350">
              <a:buFont typeface="+mj-lt"/>
              <a:buAutoNum type="arabicPeriod"/>
            </a:pPr>
            <a:r>
              <a:rPr lang="en-US" sz="1300" b="1" dirty="0" smtClean="0"/>
              <a:t>MONITORING AND REPORTING</a:t>
            </a:r>
          </a:p>
          <a:p>
            <a:pPr marL="1062990" lvl="2" indent="-514350">
              <a:buFont typeface="+mj-lt"/>
              <a:buAutoNum type="arabicPeriod"/>
            </a:pPr>
            <a:endParaRPr lang="en-US" sz="1300" b="1" dirty="0" smtClean="0"/>
          </a:p>
          <a:p>
            <a:pPr marL="1062990" lvl="2" indent="-514350">
              <a:buFont typeface="+mj-lt"/>
              <a:buAutoNum type="arabicPeriod"/>
            </a:pPr>
            <a:r>
              <a:rPr lang="en-US" sz="1300" b="1" dirty="0" smtClean="0"/>
              <a:t>AUDIT AND INSPECTION</a:t>
            </a:r>
          </a:p>
          <a:p>
            <a:pPr marL="1062990" lvl="2" indent="-514350">
              <a:buFont typeface="+mj-lt"/>
              <a:buAutoNum type="arabicPeriod"/>
            </a:pPr>
            <a:endParaRPr lang="en-US" sz="1300" b="1" dirty="0" smtClean="0"/>
          </a:p>
          <a:p>
            <a:pPr marL="1062990" lvl="2" indent="-514350">
              <a:buFont typeface="+mj-lt"/>
              <a:buAutoNum type="arabicPeriod"/>
            </a:pPr>
            <a:r>
              <a:rPr lang="en-US" sz="1300" b="1" dirty="0" smtClean="0"/>
              <a:t>TREATMENT OF UNSPEND FUNDS</a:t>
            </a:r>
          </a:p>
          <a:p>
            <a:pPr marL="1062990" lvl="2" indent="-514350">
              <a:buFont typeface="+mj-lt"/>
              <a:buAutoNum type="arabicPeriod"/>
            </a:pPr>
            <a:endParaRPr lang="en-US" sz="1300" b="1" dirty="0" smtClean="0"/>
          </a:p>
          <a:p>
            <a:pPr marL="1062990" lvl="2" indent="-514350">
              <a:buFont typeface="+mj-lt"/>
              <a:buAutoNum type="arabicPeriod"/>
            </a:pPr>
            <a:r>
              <a:rPr lang="en-US" sz="1300" b="1" dirty="0" smtClean="0"/>
              <a:t>PUNITIVE MEASURES ON NON-COMPLIANCES</a:t>
            </a:r>
          </a:p>
          <a:p>
            <a:pPr marL="514350" indent="-514350">
              <a:buFont typeface="+mj-lt"/>
              <a:buAutoNum type="arabicPeriod"/>
            </a:pPr>
            <a:endParaRPr lang="en-US" sz="16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 smtClean="0"/>
              <a:t>NON COMPLIANCE</a:t>
            </a:r>
            <a:endParaRPr lang="en-US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301752" y="2098552"/>
            <a:ext cx="8503920" cy="3187836"/>
          </a:xfrm>
        </p:spPr>
        <p:txBody>
          <a:bodyPr>
            <a:normAutofit/>
          </a:bodyPr>
          <a:lstStyle/>
          <a:p>
            <a:r>
              <a:rPr lang="en-US" sz="2000" b="1" dirty="0" smtClean="0">
                <a:solidFill>
                  <a:srgbClr val="FF0000"/>
                </a:solidFill>
              </a:rPr>
              <a:t>PFMA SECTION 6 </a:t>
            </a:r>
            <a:r>
              <a:rPr lang="en-US" sz="2000" dirty="0" smtClean="0"/>
              <a:t>:-ALL PUBLIC FUNDS DISBURSEMENTS MUST COMPLY TO PROCUMENT REQUIREMENTS OF PUBLIC FINANCE MANAGENMENT ACT AND ITS INSTRUCTIONS AND;</a:t>
            </a:r>
          </a:p>
          <a:p>
            <a:endParaRPr lang="en-US" sz="2000" dirty="0" smtClean="0"/>
          </a:p>
          <a:p>
            <a:r>
              <a:rPr lang="en-US" sz="2000" b="1" dirty="0" smtClean="0">
                <a:solidFill>
                  <a:srgbClr val="FF0000"/>
                </a:solidFill>
              </a:rPr>
              <a:t>PFMA SECTION 102</a:t>
            </a:r>
            <a:r>
              <a:rPr lang="en-US" sz="2000" b="1" dirty="0" smtClean="0"/>
              <a:t> </a:t>
            </a:r>
            <a:r>
              <a:rPr lang="en-US" sz="2000" dirty="0" smtClean="0"/>
              <a:t>:-PROVINCIAL ADMINISTRATORS, DISTRICT ADMINISTRATORS, DEPARTMENTLA HEADS AND ALL OTHER ACCOUNTABLE OFFICERS OF THE GOVERNMENT WILL BE HELD ACCOUNTABLE TO NON COMPLIANCE IN DISBURSEMENTS OF PUBLIC FUNDS UNDER THEIR CUSTODIES.</a:t>
            </a:r>
            <a:endParaRPr 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57166"/>
            <a:ext cx="9144000" cy="571496"/>
          </a:xfrm>
        </p:spPr>
        <p:txBody>
          <a:bodyPr>
            <a:noAutofit/>
          </a:bodyPr>
          <a:lstStyle/>
          <a:p>
            <a:r>
              <a:rPr lang="en-US" sz="3600" b="1" dirty="0" smtClean="0"/>
              <a:t>PUNITIVE MEASURES</a:t>
            </a:r>
            <a:endParaRPr lang="en-US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42844" y="1928802"/>
            <a:ext cx="8858312" cy="4500594"/>
          </a:xfrm>
        </p:spPr>
        <p:txBody>
          <a:bodyPr>
            <a:normAutofit fontScale="47500" lnSpcReduction="20000"/>
          </a:bodyPr>
          <a:lstStyle/>
          <a:p>
            <a:r>
              <a:rPr lang="en-US" sz="2400" b="1" dirty="0" smtClean="0">
                <a:solidFill>
                  <a:srgbClr val="FF0000"/>
                </a:solidFill>
              </a:rPr>
              <a:t>CONSTITUTION SECTION 27 </a:t>
            </a:r>
            <a:r>
              <a:rPr lang="en-US" sz="2400" dirty="0" smtClean="0"/>
              <a:t>:-COMMUNITY LEADERS SHALL BE HELD ACCOUNTABLE UNDER THE LEADERSHIP CODE OF THE CONSTITUTION FOR THE FOLLOWING RERASONS;</a:t>
            </a:r>
          </a:p>
          <a:p>
            <a:endParaRPr lang="en-US" sz="2400" dirty="0" smtClean="0"/>
          </a:p>
          <a:p>
            <a:pPr marL="731520" lvl="1" indent="-457200">
              <a:buNone/>
            </a:pPr>
            <a:r>
              <a:rPr lang="en-US" sz="2300" dirty="0" smtClean="0">
                <a:solidFill>
                  <a:schemeClr val="tx1"/>
                </a:solidFill>
              </a:rPr>
              <a:t>1.	CONFLICT OF INTERESTS IN DEMEENING HIS OFFICE OR POSITION, USING THE OFFICE FOR HIS PERSONAL GAINS. </a:t>
            </a:r>
          </a:p>
          <a:p>
            <a:pPr marL="617220" lvl="1" indent="-342900">
              <a:buFont typeface="+mj-lt"/>
              <a:buAutoNum type="arabicPeriod"/>
            </a:pPr>
            <a:endParaRPr lang="en-US" sz="1500" dirty="0" smtClean="0">
              <a:solidFill>
                <a:schemeClr val="tx1"/>
              </a:solidFill>
            </a:endParaRPr>
          </a:p>
          <a:p>
            <a:pPr marL="731520" lvl="1" indent="-457200">
              <a:buNone/>
            </a:pPr>
            <a:r>
              <a:rPr lang="en-US" sz="2300" dirty="0" smtClean="0">
                <a:solidFill>
                  <a:schemeClr val="tx1"/>
                </a:solidFill>
              </a:rPr>
              <a:t>2.	FURTHER PROVISIONS CAN BE FOUND UNDER SECTION 28 UNDER WHICH THE OMBUDSMAN MAY INVESTIGATE THE LEADER OR;</a:t>
            </a:r>
          </a:p>
          <a:p>
            <a:pPr marL="731520" lvl="1" indent="-457200">
              <a:buFont typeface="+mj-lt"/>
              <a:buAutoNum type="arabicPeriod"/>
            </a:pPr>
            <a:endParaRPr lang="en-US" sz="1900" dirty="0" smtClean="0">
              <a:solidFill>
                <a:schemeClr val="tx1"/>
              </a:solidFill>
            </a:endParaRPr>
          </a:p>
          <a:p>
            <a:pPr marL="731520" lvl="1" indent="-457200">
              <a:buNone/>
            </a:pPr>
            <a:r>
              <a:rPr lang="en-US" sz="2300" dirty="0" smtClean="0">
                <a:solidFill>
                  <a:schemeClr val="tx1"/>
                </a:solidFill>
              </a:rPr>
              <a:t>3.	 AN INVESTIGATION BY A TRIBINAL OR PROSECUTION UNDER SECTION 29 FOR MISCONDUCT IN OFFICE.</a:t>
            </a:r>
          </a:p>
          <a:p>
            <a:pPr marL="731520" lvl="1" indent="-457200">
              <a:buFont typeface="+mj-lt"/>
              <a:buAutoNum type="arabicPeriod"/>
            </a:pPr>
            <a:endParaRPr lang="en-US" sz="2300" dirty="0" smtClean="0">
              <a:solidFill>
                <a:schemeClr val="tx1"/>
              </a:solidFill>
            </a:endParaRPr>
          </a:p>
          <a:p>
            <a:endParaRPr lang="en-US" sz="2400" dirty="0" smtClean="0"/>
          </a:p>
          <a:p>
            <a:r>
              <a:rPr lang="en-US" sz="2400" b="1" dirty="0" smtClean="0">
                <a:solidFill>
                  <a:srgbClr val="FF0000"/>
                </a:solidFill>
              </a:rPr>
              <a:t>PF[M]A SECTION 102 </a:t>
            </a:r>
            <a:r>
              <a:rPr lang="en-US" sz="2400" dirty="0" smtClean="0"/>
              <a:t>:-SECRETARY FOR FINANCE, DEPARTMENTAL HEADS AND  PROVINCIAL ADMINISTRATORS SHALL ALSO BE HELD ACCOUNTABLE WITH PUBLIC SERVICE MANAGEMENT ACT AND PUBLIC FINANCE MANAGEMENT ACT.</a:t>
            </a:r>
          </a:p>
          <a:p>
            <a:endParaRPr lang="en-US" sz="2400" dirty="0" smtClean="0"/>
          </a:p>
          <a:p>
            <a:pPr marL="731520" lvl="1" indent="-457200">
              <a:buNone/>
            </a:pPr>
            <a:r>
              <a:rPr lang="en-US" sz="2300" dirty="0" smtClean="0">
                <a:solidFill>
                  <a:schemeClr val="tx1"/>
                </a:solidFill>
              </a:rPr>
              <a:t>1.	ANY OF THE ABOVE WHERE APPROPRIATE MAY SURCHARGE OFFENDING OFFCERS OR IMPOSE CERTAIN FINES AS STIPULATED IN THE ACT;</a:t>
            </a:r>
          </a:p>
          <a:p>
            <a:pPr marL="788670" lvl="1" indent="-514350">
              <a:buFont typeface="+mj-lt"/>
              <a:buAutoNum type="arabicPeriod"/>
            </a:pPr>
            <a:endParaRPr lang="en-US" sz="2800" dirty="0" smtClean="0"/>
          </a:p>
          <a:p>
            <a:pPr marL="731520" lvl="1" indent="-457200">
              <a:buNone/>
            </a:pPr>
            <a:r>
              <a:rPr lang="en-US" sz="2300" dirty="0" smtClean="0">
                <a:solidFill>
                  <a:schemeClr val="tx1"/>
                </a:solidFill>
              </a:rPr>
              <a:t>2.	OR A DISCIPLINE UNDER PUBLIC SERVICE MANAGEMENT ACT FOR FAILURE TO PERFORM AS REQUIRED FOR THE POSITION.</a:t>
            </a:r>
          </a:p>
          <a:p>
            <a:pPr marL="731520" lvl="1" indent="-457200">
              <a:buFont typeface="+mj-lt"/>
              <a:buAutoNum type="arabicPeriod"/>
            </a:pPr>
            <a:endParaRPr lang="en-US" sz="2300" dirty="0" smtClean="0">
              <a:solidFill>
                <a:schemeClr val="tx1"/>
              </a:solidFill>
            </a:endParaRPr>
          </a:p>
          <a:p>
            <a:pPr>
              <a:buNone/>
            </a:pPr>
            <a:endParaRPr lang="en-US" sz="2400" dirty="0" smtClean="0"/>
          </a:p>
          <a:p>
            <a:r>
              <a:rPr lang="en-US" sz="2400" b="1" dirty="0" smtClean="0">
                <a:solidFill>
                  <a:srgbClr val="FF0000"/>
                </a:solidFill>
              </a:rPr>
              <a:t>PF[M]A SECTION 39</a:t>
            </a:r>
            <a:r>
              <a:rPr lang="en-US" sz="2400" dirty="0" smtClean="0"/>
              <a:t>: SUPPLY WORKS CONTRACTS OR WORKS CONTRACT SHALL BE TERMINATED, INVESTIGATED AND CONTRACTORS BLACK LISTED FOR POOR WORKMANSHIP FOR FURTHER CONTRACT WITH THE STATE.</a:t>
            </a:r>
          </a:p>
          <a:p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POLICY PROGRAMS AND AMENDMENTS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42844" y="1527048"/>
            <a:ext cx="8858312" cy="4572000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en-US" sz="2200" b="1" dirty="0" smtClean="0"/>
              <a:t>FINANCE MINISTRY 3 IMPACT PROJECTS FOR 2013-2016</a:t>
            </a:r>
            <a:r>
              <a:rPr lang="en-US" dirty="0" smtClean="0"/>
              <a:t>;</a:t>
            </a:r>
          </a:p>
          <a:p>
            <a:pPr>
              <a:buNone/>
            </a:pPr>
            <a:endParaRPr lang="en-US" dirty="0" smtClean="0"/>
          </a:p>
          <a:p>
            <a:pPr marL="514350" indent="-514350">
              <a:buFont typeface="+mj-lt"/>
              <a:buAutoNum type="arabicPeriod"/>
            </a:pPr>
            <a:r>
              <a:rPr lang="en-US" sz="2100" b="1" dirty="0" smtClean="0"/>
              <a:t>FINANCE FRAMEWORK REVIEWS AND AMENDMENTS ON PF[M]A.</a:t>
            </a:r>
          </a:p>
          <a:p>
            <a:pPr marL="514350" indent="-514350">
              <a:buFont typeface="+mj-lt"/>
              <a:buAutoNum type="arabicPeriod"/>
            </a:pPr>
            <a:endParaRPr lang="en-US" dirty="0" smtClean="0"/>
          </a:p>
          <a:p>
            <a:pPr marL="514350" indent="-514350">
              <a:buFont typeface="+mj-lt"/>
              <a:buAutoNum type="arabicPeriod"/>
            </a:pPr>
            <a:r>
              <a:rPr lang="en-US" sz="2200" b="1" dirty="0" smtClean="0"/>
              <a:t>FINANCE INFRASTRUCTURE TO 89 DISTRICTS;</a:t>
            </a:r>
            <a:endParaRPr lang="en-US" sz="2200" dirty="0" smtClean="0"/>
          </a:p>
          <a:p>
            <a:pPr marL="1337310" lvl="3" indent="-514350">
              <a:buFont typeface="+mj-lt"/>
              <a:buAutoNum type="romanLcPeriod"/>
            </a:pPr>
            <a:r>
              <a:rPr lang="en-US" sz="2200" b="1" dirty="0" smtClean="0"/>
              <a:t>COMPLETED 57 DISTTRICT TREASURIES</a:t>
            </a:r>
          </a:p>
          <a:p>
            <a:pPr marL="1337310" lvl="3" indent="-514350">
              <a:buFont typeface="+mj-lt"/>
              <a:buAutoNum type="romanLcPeriod"/>
            </a:pPr>
            <a:r>
              <a:rPr lang="en-US" sz="2200" b="1" dirty="0" smtClean="0"/>
              <a:t>20 DISTRICT TREASURIES YET TO BE CONSTRUCTED</a:t>
            </a:r>
          </a:p>
          <a:p>
            <a:pPr marL="1337310" lvl="3" indent="-514350">
              <a:buFont typeface="+mj-lt"/>
              <a:buAutoNum type="romanLcPeriod"/>
            </a:pPr>
            <a:r>
              <a:rPr lang="en-US" sz="2200" b="1" dirty="0" smtClean="0"/>
              <a:t>9 TO BE COMMISSIONED THIS YEAR 2013.</a:t>
            </a:r>
            <a:endParaRPr lang="en-US" sz="2200" dirty="0" smtClean="0"/>
          </a:p>
          <a:p>
            <a:pPr marL="514350" indent="-514350">
              <a:buFont typeface="+mj-lt"/>
              <a:buAutoNum type="arabicPeriod"/>
            </a:pPr>
            <a:endParaRPr lang="en-US" dirty="0" smtClean="0"/>
          </a:p>
          <a:p>
            <a:pPr marL="514350" indent="-514350">
              <a:buFont typeface="+mj-lt"/>
              <a:buAutoNum type="arabicPeriod"/>
            </a:pPr>
            <a:r>
              <a:rPr lang="en-US" sz="2200" b="1" dirty="0" smtClean="0"/>
              <a:t>FINANCE CLOUD</a:t>
            </a:r>
          </a:p>
          <a:p>
            <a:pPr marL="1394460" lvl="3" indent="-571500">
              <a:buFont typeface="+mj-lt"/>
              <a:buAutoNum type="romanLcPeriod"/>
            </a:pPr>
            <a:r>
              <a:rPr lang="en-US" sz="1900" b="1" dirty="0" smtClean="0"/>
              <a:t>INTEGRATED FINANCIAL MANAGEMENT SYSTEM [IFMS]</a:t>
            </a:r>
          </a:p>
          <a:p>
            <a:pPr marL="1394460" lvl="3" indent="-571500">
              <a:buFont typeface="+mj-lt"/>
              <a:buAutoNum type="romanLcPeriod"/>
            </a:pPr>
            <a:r>
              <a:rPr lang="en-US" sz="1700" b="1" dirty="0" smtClean="0"/>
              <a:t>PGAS ENHANCEMENT TO AGENCIES, PROV. AND DISTRICTS.</a:t>
            </a:r>
            <a:endParaRPr lang="en-US" sz="1700" b="1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 smtClean="0"/>
              <a:t>THE END</a:t>
            </a:r>
            <a:endParaRPr lang="en-US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2214554"/>
            <a:ext cx="8229600" cy="4525963"/>
          </a:xfrm>
        </p:spPr>
        <p:txBody>
          <a:bodyPr/>
          <a:lstStyle/>
          <a:p>
            <a:pPr algn="ctr"/>
            <a:r>
              <a:rPr lang="en-US" dirty="0" smtClean="0"/>
              <a:t>QUESTION’S  TIME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vic">
  <a:themeElements>
    <a:clrScheme name="Civic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Civic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Civic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442</TotalTime>
  <Words>440</Words>
  <Application>Microsoft Office PowerPoint</Application>
  <PresentationFormat>On-screen Show (4:3)</PresentationFormat>
  <Paragraphs>137</Paragraphs>
  <Slides>11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Civic</vt:lpstr>
      <vt:lpstr>HON. JAMES MARAPE, MP MINISTER FOR FINANCE</vt:lpstr>
      <vt:lpstr>GoPNG DEFICIT BUDGET</vt:lpstr>
      <vt:lpstr>DISBURSEMENTS OF PUBLIC FUNDS</vt:lpstr>
      <vt:lpstr>DISBURSEMENTS OF PUBLIC FUNDS [Cont]</vt:lpstr>
      <vt:lpstr>PROCUMENT THRESHOLD AMENDMENTS</vt:lpstr>
      <vt:lpstr>COMPLIANCE ON USE OF  PUBLIC FUNDS</vt:lpstr>
      <vt:lpstr>FINANCE INSTRUCTION NO. 01/2013</vt:lpstr>
      <vt:lpstr>NON COMPLIANCE</vt:lpstr>
      <vt:lpstr>PUNITIVE MEASURES</vt:lpstr>
      <vt:lpstr>POLICY PROGRAMS AND AMENDMENTS</vt:lpstr>
      <vt:lpstr>THE END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2013 BUDGET K13 BILLION</dc:title>
  <dc:creator>jravu</dc:creator>
  <cp:lastModifiedBy>jravu</cp:lastModifiedBy>
  <cp:revision>54</cp:revision>
  <dcterms:created xsi:type="dcterms:W3CDTF">2013-02-01T02:33:20Z</dcterms:created>
  <dcterms:modified xsi:type="dcterms:W3CDTF">2013-02-11T02:42:00Z</dcterms:modified>
</cp:coreProperties>
</file>